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 Condensed"/>
      <p:regular r:id="rId17"/>
      <p:bold r:id="rId18"/>
      <p:italic r:id="rId19"/>
      <p:boldItalic r:id="rId20"/>
    </p:embeddedFont>
    <p:embeddedFont>
      <p:font typeface="Roboto Condensed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697AF6-E086-4211-B9D1-3AB0829ACB0E}">
  <a:tblStyle styleId="{F7697AF6-E086-4211-B9D1-3AB0829ACB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22" Type="http://schemas.openxmlformats.org/officeDocument/2006/relationships/font" Target="fonts/RobotoCondensedLight-bold.fntdata"/><Relationship Id="rId21" Type="http://schemas.openxmlformats.org/officeDocument/2006/relationships/font" Target="fonts/RobotoCondensedLight-regular.fntdata"/><Relationship Id="rId24" Type="http://schemas.openxmlformats.org/officeDocument/2006/relationships/font" Target="fonts/RobotoCondensedLight-boldItalic.fntdata"/><Relationship Id="rId23" Type="http://schemas.openxmlformats.org/officeDocument/2006/relationships/font" Target="fonts/RobotoCondensed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Condensed-regular.fntdata"/><Relationship Id="rId16" Type="http://schemas.openxmlformats.org/officeDocument/2006/relationships/slide" Target="slides/slide9.xml"/><Relationship Id="rId19" Type="http://schemas.openxmlformats.org/officeDocument/2006/relationships/font" Target="fonts/RobotoCondensed-italic.fntdata"/><Relationship Id="rId18" Type="http://schemas.openxmlformats.org/officeDocument/2006/relationships/font" Target="fonts/RobotoCondense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33c043e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33c043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33c043e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33c043e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33c043e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33c043e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33c043e8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33c043e8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33c043e8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33c043e8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33c043e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33c043e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33c043e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33c043e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d94db634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d94db634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jpg"/><Relationship Id="rId4" Type="http://schemas.openxmlformats.org/officeDocument/2006/relationships/image" Target="../media/image4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jpg"/><Relationship Id="rId4" Type="http://schemas.openxmlformats.org/officeDocument/2006/relationships/image" Target="../media/image4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6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24.jpg"/><Relationship Id="rId4" Type="http://schemas.openxmlformats.org/officeDocument/2006/relationships/image" Target="../media/image50.jpg"/><Relationship Id="rId5" Type="http://schemas.openxmlformats.org/officeDocument/2006/relationships/image" Target="../media/image59.jpg"/></Relationships>
</file>

<file path=ppt/slideLayouts/_rels/slideLayout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51.png"/><Relationship Id="rId21" Type="http://schemas.openxmlformats.org/officeDocument/2006/relationships/image" Target="../media/image44.png"/><Relationship Id="rId24" Type="http://schemas.openxmlformats.org/officeDocument/2006/relationships/image" Target="../media/image47.png"/><Relationship Id="rId23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26" Type="http://schemas.openxmlformats.org/officeDocument/2006/relationships/image" Target="../media/image48.png"/><Relationship Id="rId25" Type="http://schemas.openxmlformats.org/officeDocument/2006/relationships/image" Target="../media/image46.png"/><Relationship Id="rId28" Type="http://schemas.openxmlformats.org/officeDocument/2006/relationships/image" Target="../media/image53.png"/><Relationship Id="rId27" Type="http://schemas.openxmlformats.org/officeDocument/2006/relationships/image" Target="../media/image6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29" Type="http://schemas.openxmlformats.org/officeDocument/2006/relationships/image" Target="../media/image57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Relationship Id="rId30" Type="http://schemas.openxmlformats.org/officeDocument/2006/relationships/image" Target="../media/image60.png"/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30.png"/><Relationship Id="rId15" Type="http://schemas.openxmlformats.org/officeDocument/2006/relationships/image" Target="../media/image36.png"/><Relationship Id="rId14" Type="http://schemas.openxmlformats.org/officeDocument/2006/relationships/image" Target="../media/image32.png"/><Relationship Id="rId17" Type="http://schemas.openxmlformats.org/officeDocument/2006/relationships/image" Target="../media/image37.png"/><Relationship Id="rId16" Type="http://schemas.openxmlformats.org/officeDocument/2006/relationships/image" Target="../media/image35.png"/><Relationship Id="rId19" Type="http://schemas.openxmlformats.org/officeDocument/2006/relationships/image" Target="../media/image40.png"/><Relationship Id="rId18" Type="http://schemas.openxmlformats.org/officeDocument/2006/relationships/image" Target="../media/image4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54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65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X" showMasterSp="0">
  <p:cSld name="insertion crea blanche libr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1">
  <p:cSld name="CUSTOM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5121" l="2546" r="18601" t="0"/>
          <a:stretch/>
        </p:blipFill>
        <p:spPr>
          <a:xfrm>
            <a:off x="277819" y="277763"/>
            <a:ext cx="8588366" cy="458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0867"/>
            <a:ext cx="1744691" cy="5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type="title"/>
          </p:nvPr>
        </p:nvSpPr>
        <p:spPr>
          <a:xfrm>
            <a:off x="499613" y="372614"/>
            <a:ext cx="8087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99613" y="2203284"/>
            <a:ext cx="4574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1 bis - logo Microsoft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25121" l="2546" r="18601" t="0"/>
          <a:stretch/>
        </p:blipFill>
        <p:spPr>
          <a:xfrm>
            <a:off x="277819" y="277763"/>
            <a:ext cx="8588366" cy="458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0867"/>
            <a:ext cx="1744691" cy="5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499613" y="372614"/>
            <a:ext cx="8087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99613" y="2203284"/>
            <a:ext cx="4574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816" y="4016032"/>
            <a:ext cx="1514432" cy="3229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2">
  <p:cSld name="CUSTOM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51386" l="0" r="269" t="8654"/>
          <a:stretch/>
        </p:blipFill>
        <p:spPr>
          <a:xfrm>
            <a:off x="277820" y="277763"/>
            <a:ext cx="8588361" cy="458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0867"/>
            <a:ext cx="1744691" cy="5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499613" y="372614"/>
            <a:ext cx="8087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99613" y="2203284"/>
            <a:ext cx="4574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3">
  <p:cSld name="CUSTOM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/>
          <p:cNvPicPr preferRelativeResize="0"/>
          <p:nvPr/>
        </p:nvPicPr>
        <p:blipFill rotWithShape="1">
          <a:blip r:embed="rId2">
            <a:alphaModFix/>
          </a:blip>
          <a:srcRect b="0" l="0" r="13636" t="0"/>
          <a:stretch/>
        </p:blipFill>
        <p:spPr>
          <a:xfrm>
            <a:off x="277819" y="277763"/>
            <a:ext cx="8588361" cy="45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0867"/>
            <a:ext cx="1744691" cy="5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type="title"/>
          </p:nvPr>
        </p:nvSpPr>
        <p:spPr>
          <a:xfrm>
            <a:off x="499613" y="372614"/>
            <a:ext cx="8087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499613" y="2203284"/>
            <a:ext cx="4574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4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41973" l="0" r="0" t="17964"/>
          <a:stretch/>
        </p:blipFill>
        <p:spPr>
          <a:xfrm>
            <a:off x="277819" y="277763"/>
            <a:ext cx="8588361" cy="458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0867"/>
            <a:ext cx="1744691" cy="5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type="title"/>
          </p:nvPr>
        </p:nvSpPr>
        <p:spPr>
          <a:xfrm>
            <a:off x="499613" y="372614"/>
            <a:ext cx="80871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499613" y="2203284"/>
            <a:ext cx="4574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5">
  <p:cSld name="CUSTOM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23621" l="0" r="408" t="1460"/>
          <a:stretch/>
        </p:blipFill>
        <p:spPr>
          <a:xfrm>
            <a:off x="4556405" y="277763"/>
            <a:ext cx="4309778" cy="458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3201"/>
            <a:ext cx="1740625" cy="5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545766" y="487195"/>
            <a:ext cx="368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545766" y="1360688"/>
            <a:ext cx="3683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5 avec logo Microsoft">
  <p:cSld name="CUSTOM_1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84817" y="4016194"/>
            <a:ext cx="1516230" cy="32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3">
            <a:alphaModFix/>
          </a:blip>
          <a:srcRect b="23621" l="0" r="408" t="1460"/>
          <a:stretch/>
        </p:blipFill>
        <p:spPr>
          <a:xfrm>
            <a:off x="4556405" y="277763"/>
            <a:ext cx="4309778" cy="4584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81" y="3993201"/>
            <a:ext cx="1740625" cy="5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>
            <p:ph type="title"/>
          </p:nvPr>
        </p:nvSpPr>
        <p:spPr>
          <a:xfrm>
            <a:off x="545766" y="487195"/>
            <a:ext cx="368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545766" y="1360688"/>
            <a:ext cx="3683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6">
  <p:cSld name="CUSTOM_6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 b="0" l="0" r="-10" t="20223"/>
          <a:stretch/>
        </p:blipFill>
        <p:spPr>
          <a:xfrm>
            <a:off x="4556404" y="277777"/>
            <a:ext cx="4309778" cy="458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3993201"/>
            <a:ext cx="1740625" cy="5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545766" y="487195"/>
            <a:ext cx="368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545766" y="1360688"/>
            <a:ext cx="3683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couverture - V7">
  <p:cSld name="CUSTOM_10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581" y="3993201"/>
            <a:ext cx="1740625" cy="59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545766" y="487195"/>
            <a:ext cx="368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545766" y="1360688"/>
            <a:ext cx="36837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3">
            <a:alphaModFix/>
          </a:blip>
          <a:srcRect b="1464" l="20025" r="39517" t="34002"/>
          <a:stretch/>
        </p:blipFill>
        <p:spPr>
          <a:xfrm>
            <a:off x="4551989" y="277759"/>
            <a:ext cx="4314194" cy="45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1">
  <p:cSld name="CUSTOM_9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/>
          <p:nvPr/>
        </p:nvSpPr>
        <p:spPr>
          <a:xfrm>
            <a:off x="277819" y="275541"/>
            <a:ext cx="4278600" cy="4587900"/>
          </a:xfrm>
          <a:prstGeom prst="rect">
            <a:avLst/>
          </a:prstGeom>
          <a:solidFill>
            <a:srgbClr val="CE0033"/>
          </a:solidFill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581" y="4159336"/>
            <a:ext cx="1254409" cy="42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 b="11581" l="28439" r="39724" t="37580"/>
          <a:stretch/>
        </p:blipFill>
        <p:spPr>
          <a:xfrm>
            <a:off x="4556475" y="277763"/>
            <a:ext cx="4309706" cy="45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 rotWithShape="1">
          <a:blip r:embed="rId4">
            <a:alphaModFix/>
          </a:blip>
          <a:srcRect b="32997" l="32988" r="32988" t="32885"/>
          <a:stretch/>
        </p:blipFill>
        <p:spPr>
          <a:xfrm rot="-5400000">
            <a:off x="2725071" y="740201"/>
            <a:ext cx="3653000" cy="36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527653" y="434461"/>
            <a:ext cx="116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16" name="Google Shape;116;p24"/>
          <p:cNvSpPr txBox="1"/>
          <p:nvPr>
            <p:ph idx="2" type="title"/>
          </p:nvPr>
        </p:nvSpPr>
        <p:spPr>
          <a:xfrm>
            <a:off x="527653" y="902503"/>
            <a:ext cx="26667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2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277819" y="275541"/>
            <a:ext cx="4278600" cy="4587900"/>
          </a:xfrm>
          <a:prstGeom prst="rect">
            <a:avLst/>
          </a:prstGeom>
          <a:solidFill>
            <a:srgbClr val="CE0033"/>
          </a:solidFill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581" y="4159336"/>
            <a:ext cx="1254409" cy="42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14243" l="44594" r="25949" t="38717"/>
          <a:stretch/>
        </p:blipFill>
        <p:spPr>
          <a:xfrm flipH="1">
            <a:off x="4556476" y="275541"/>
            <a:ext cx="4309706" cy="45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4">
            <a:alphaModFix/>
          </a:blip>
          <a:srcRect b="44241" l="35872" r="35931" t="44267"/>
          <a:stretch/>
        </p:blipFill>
        <p:spPr>
          <a:xfrm rot="10800000">
            <a:off x="3497114" y="2137809"/>
            <a:ext cx="2118563" cy="86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type="title"/>
          </p:nvPr>
        </p:nvSpPr>
        <p:spPr>
          <a:xfrm>
            <a:off x="527653" y="434461"/>
            <a:ext cx="116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24" name="Google Shape;124;p25"/>
          <p:cNvSpPr txBox="1"/>
          <p:nvPr>
            <p:ph idx="2" type="title"/>
          </p:nvPr>
        </p:nvSpPr>
        <p:spPr>
          <a:xfrm>
            <a:off x="527653" y="902503"/>
            <a:ext cx="2969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3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34085" l="3997" r="30138" t="12945"/>
          <a:stretch/>
        </p:blipFill>
        <p:spPr>
          <a:xfrm>
            <a:off x="4556391" y="275541"/>
            <a:ext cx="4278661" cy="45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277819" y="275541"/>
            <a:ext cx="4278600" cy="4587900"/>
          </a:xfrm>
          <a:prstGeom prst="rect">
            <a:avLst/>
          </a:prstGeom>
          <a:solidFill>
            <a:srgbClr val="CE0033"/>
          </a:solidFill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81" y="4159336"/>
            <a:ext cx="1254409" cy="42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32997" l="32988" r="32988" t="32885"/>
          <a:stretch/>
        </p:blipFill>
        <p:spPr>
          <a:xfrm rot="-5400000">
            <a:off x="2725071" y="740201"/>
            <a:ext cx="3653000" cy="3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 rotWithShape="1">
          <a:blip r:embed="rId5">
            <a:alphaModFix/>
          </a:blip>
          <a:srcRect b="44241" l="35872" r="35931" t="44267"/>
          <a:stretch/>
        </p:blipFill>
        <p:spPr>
          <a:xfrm rot="10800000">
            <a:off x="3497114" y="2137809"/>
            <a:ext cx="2118563" cy="86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type="title"/>
          </p:nvPr>
        </p:nvSpPr>
        <p:spPr>
          <a:xfrm>
            <a:off x="527653" y="434461"/>
            <a:ext cx="116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33" name="Google Shape;133;p26"/>
          <p:cNvSpPr txBox="1"/>
          <p:nvPr>
            <p:ph idx="2" type="title"/>
          </p:nvPr>
        </p:nvSpPr>
        <p:spPr>
          <a:xfrm>
            <a:off x="527653" y="902503"/>
            <a:ext cx="26667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4">
  <p:cSld name="CUSTOM_1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581" y="4160348"/>
            <a:ext cx="1248443" cy="42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35816" l="31485" r="31485" t="35785"/>
          <a:stretch/>
        </p:blipFill>
        <p:spPr>
          <a:xfrm rot="5400000">
            <a:off x="4687059" y="1023862"/>
            <a:ext cx="4036479" cy="3095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635667" y="681300"/>
            <a:ext cx="1088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39" name="Google Shape;139;p27"/>
          <p:cNvSpPr txBox="1"/>
          <p:nvPr>
            <p:ph idx="2" type="title"/>
          </p:nvPr>
        </p:nvSpPr>
        <p:spPr>
          <a:xfrm>
            <a:off x="569728" y="1103006"/>
            <a:ext cx="34104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5">
  <p:cSld name="CUSTOM_1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b="49218" l="0" r="0" t="10701"/>
          <a:stretch/>
        </p:blipFill>
        <p:spPr>
          <a:xfrm flipH="1">
            <a:off x="277816" y="277763"/>
            <a:ext cx="8588364" cy="458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1" y="4159336"/>
            <a:ext cx="1252380" cy="42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>
            <p:ph type="title"/>
          </p:nvPr>
        </p:nvSpPr>
        <p:spPr>
          <a:xfrm>
            <a:off x="635667" y="681300"/>
            <a:ext cx="1088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2" type="title"/>
          </p:nvPr>
        </p:nvSpPr>
        <p:spPr>
          <a:xfrm>
            <a:off x="569728" y="1103006"/>
            <a:ext cx="34104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'intercalaire - v6">
  <p:cSld name="CUSTOM_16_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6660362" y="1844325"/>
            <a:ext cx="23667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500"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225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29"/>
          <p:cNvSpPr txBox="1"/>
          <p:nvPr>
            <p:ph idx="2" type="title"/>
          </p:nvPr>
        </p:nvSpPr>
        <p:spPr>
          <a:xfrm>
            <a:off x="505828" y="490683"/>
            <a:ext cx="81066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53" name="Google Shape;153;p29"/>
          <p:cNvSpPr txBox="1"/>
          <p:nvPr>
            <p:ph idx="3" type="title"/>
          </p:nvPr>
        </p:nvSpPr>
        <p:spPr>
          <a:xfrm>
            <a:off x="505828" y="1782408"/>
            <a:ext cx="81066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9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classique">
  <p:cSld name="CUSTOM_1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57" name="Google Shape;157;p30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classique avec énumération">
  <p:cSld name="CUSTOM_14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63" name="Google Shape;163;p31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1"/>
          <p:cNvSpPr txBox="1"/>
          <p:nvPr>
            <p:ph idx="3" type="title"/>
          </p:nvPr>
        </p:nvSpPr>
        <p:spPr>
          <a:xfrm>
            <a:off x="362630" y="943256"/>
            <a:ext cx="83031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 - Ordre du jour">
  <p:cSld name="CUSTOM_14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70" name="Google Shape;170;p32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3" name="Google Shape;173;p32"/>
          <p:cNvSpPr txBox="1"/>
          <p:nvPr>
            <p:ph idx="3" type="title"/>
          </p:nvPr>
        </p:nvSpPr>
        <p:spPr>
          <a:xfrm>
            <a:off x="362630" y="917276"/>
            <a:ext cx="4632300" cy="3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+ tableau">
  <p:cSld name="CUSTOM_14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+ chiffres ">
  <p:cSld name="CUSTOM_14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83" name="Google Shape;183;p34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395058" y="742964"/>
            <a:ext cx="25125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113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6347911" y="742964"/>
            <a:ext cx="25125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113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3371484" y="742964"/>
            <a:ext cx="25125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3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11300">
              <a:solidFill>
                <a:srgbClr val="CE00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9" name="Google Shape;189;p34"/>
          <p:cNvSpPr txBox="1"/>
          <p:nvPr>
            <p:ph idx="3" type="title"/>
          </p:nvPr>
        </p:nvSpPr>
        <p:spPr>
          <a:xfrm>
            <a:off x="595519" y="2188814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90" name="Google Shape;190;p34"/>
          <p:cNvSpPr txBox="1"/>
          <p:nvPr>
            <p:ph idx="4" type="title"/>
          </p:nvPr>
        </p:nvSpPr>
        <p:spPr>
          <a:xfrm>
            <a:off x="6386991" y="2188814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91" name="Google Shape;191;p34"/>
          <p:cNvSpPr txBox="1"/>
          <p:nvPr>
            <p:ph idx="5" type="title"/>
          </p:nvPr>
        </p:nvSpPr>
        <p:spPr>
          <a:xfrm>
            <a:off x="3416055" y="2188814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+ pictogrammes">
  <p:cSld name="CUSTOM_14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95" name="Google Shape;195;p35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8" name="Google Shape;198;p35"/>
          <p:cNvSpPr txBox="1"/>
          <p:nvPr>
            <p:ph idx="3" type="title"/>
          </p:nvPr>
        </p:nvSpPr>
        <p:spPr>
          <a:xfrm>
            <a:off x="595519" y="2317402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199" name="Google Shape;199;p35"/>
          <p:cNvSpPr txBox="1"/>
          <p:nvPr>
            <p:ph idx="4" type="title"/>
          </p:nvPr>
        </p:nvSpPr>
        <p:spPr>
          <a:xfrm>
            <a:off x="6386991" y="2317402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200" name="Google Shape;200;p35"/>
          <p:cNvSpPr txBox="1"/>
          <p:nvPr>
            <p:ph idx="5" type="title"/>
          </p:nvPr>
        </p:nvSpPr>
        <p:spPr>
          <a:xfrm>
            <a:off x="3416055" y="2317402"/>
            <a:ext cx="2311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>
            <a:alphaModFix/>
          </a:blip>
          <a:srcRect b="12450" l="26272" r="26517" t="16033"/>
          <a:stretch/>
        </p:blipFill>
        <p:spPr>
          <a:xfrm>
            <a:off x="7135495" y="1063336"/>
            <a:ext cx="814866" cy="123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25127" l="10717" r="10011" t="25824"/>
          <a:stretch/>
        </p:blipFill>
        <p:spPr>
          <a:xfrm>
            <a:off x="3827489" y="1171568"/>
            <a:ext cx="1489024" cy="92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 rotWithShape="1">
          <a:blip r:embed="rId4">
            <a:alphaModFix/>
          </a:blip>
          <a:srcRect b="18144" l="12847" r="12847" t="18144"/>
          <a:stretch/>
        </p:blipFill>
        <p:spPr>
          <a:xfrm>
            <a:off x="1045603" y="1063329"/>
            <a:ext cx="1326081" cy="11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classique avec picto 1">
  <p:cSld name="CUSTOM_14_3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207" name="Google Shape;207;p36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" name="Google Shape;210;p36"/>
          <p:cNvSpPr txBox="1"/>
          <p:nvPr>
            <p:ph idx="3" type="title"/>
          </p:nvPr>
        </p:nvSpPr>
        <p:spPr>
          <a:xfrm>
            <a:off x="362630" y="943256"/>
            <a:ext cx="52755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1" name="Google Shape;211;p36"/>
          <p:cNvPicPr preferRelativeResize="0"/>
          <p:nvPr/>
        </p:nvPicPr>
        <p:blipFill rotWithShape="1">
          <a:blip r:embed="rId2">
            <a:alphaModFix/>
          </a:blip>
          <a:srcRect b="21359" l="30720" r="31473" t="21267"/>
          <a:stretch/>
        </p:blipFill>
        <p:spPr>
          <a:xfrm>
            <a:off x="6801595" y="1890805"/>
            <a:ext cx="1786823" cy="271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classique avec picto 2">
  <p:cSld name="CUSTOM_14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215" name="Google Shape;215;p37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7"/>
          <p:cNvSpPr txBox="1"/>
          <p:nvPr>
            <p:ph idx="3" type="title"/>
          </p:nvPr>
        </p:nvSpPr>
        <p:spPr>
          <a:xfrm>
            <a:off x="362630" y="943256"/>
            <a:ext cx="40869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2">
            <a:alphaModFix/>
          </a:blip>
          <a:srcRect b="31946" l="20429" r="16654" t="31713"/>
          <a:stretch/>
        </p:blipFill>
        <p:spPr>
          <a:xfrm>
            <a:off x="4556405" y="1383567"/>
            <a:ext cx="4087004" cy="23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avec photo 1">
  <p:cSld name="CUSTOM_14_3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223" name="Google Shape;223;p38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6" name="Google Shape;226;p38"/>
          <p:cNvSpPr txBox="1"/>
          <p:nvPr>
            <p:ph idx="3" type="title"/>
          </p:nvPr>
        </p:nvSpPr>
        <p:spPr>
          <a:xfrm>
            <a:off x="362630" y="901962"/>
            <a:ext cx="31578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2">
            <a:alphaModFix/>
          </a:blip>
          <a:srcRect b="0" l="0" r="4979" t="0"/>
          <a:stretch/>
        </p:blipFill>
        <p:spPr>
          <a:xfrm>
            <a:off x="3664800" y="667238"/>
            <a:ext cx="5109508" cy="403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avec photo 2">
  <p:cSld name="CUSTOM_14_3_2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231" name="Google Shape;231;p39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4" name="Google Shape;234;p39"/>
          <p:cNvSpPr txBox="1"/>
          <p:nvPr>
            <p:ph idx="3" type="title"/>
          </p:nvPr>
        </p:nvSpPr>
        <p:spPr>
          <a:xfrm>
            <a:off x="362630" y="901962"/>
            <a:ext cx="31578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2">
            <a:alphaModFix/>
          </a:blip>
          <a:srcRect b="34085" l="3998" r="7724" t="12945"/>
          <a:stretch/>
        </p:blipFill>
        <p:spPr>
          <a:xfrm>
            <a:off x="3753998" y="726975"/>
            <a:ext cx="2487673" cy="19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0" l="0" r="6270" t="0"/>
          <a:stretch/>
        </p:blipFill>
        <p:spPr>
          <a:xfrm>
            <a:off x="3753928" y="2771564"/>
            <a:ext cx="2487670" cy="199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 rotWithShape="1">
          <a:blip r:embed="rId4">
            <a:alphaModFix/>
          </a:blip>
          <a:srcRect b="4049" l="6205" r="28061" t="17166"/>
          <a:stretch/>
        </p:blipFill>
        <p:spPr>
          <a:xfrm>
            <a:off x="6315061" y="2769089"/>
            <a:ext cx="2487676" cy="19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5">
            <a:alphaModFix/>
          </a:blip>
          <a:srcRect b="43438" l="0" r="0" t="0"/>
          <a:stretch/>
        </p:blipFill>
        <p:spPr>
          <a:xfrm>
            <a:off x="6315061" y="726975"/>
            <a:ext cx="2487669" cy="1990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ogramme">
  <p:cSld name="CUSTOM_16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7341" y="1477756"/>
            <a:ext cx="1362136" cy="126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172" y="495795"/>
            <a:ext cx="1332058" cy="123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427" y="1571494"/>
            <a:ext cx="1304816" cy="120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061" y="1674928"/>
            <a:ext cx="1227935" cy="113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464" y="1824766"/>
            <a:ext cx="1212217" cy="112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7836" y="493819"/>
            <a:ext cx="1362136" cy="126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7977" y="2781830"/>
            <a:ext cx="1456258" cy="134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7465" y="2781823"/>
            <a:ext cx="1481357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2292" y="2906420"/>
            <a:ext cx="1332058" cy="123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3267" y="2940455"/>
            <a:ext cx="1332043" cy="123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05320" y="481879"/>
            <a:ext cx="1362132" cy="126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12831" y="2906423"/>
            <a:ext cx="1212217" cy="112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62902" y="1846988"/>
            <a:ext cx="1212217" cy="112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01036" y="2811851"/>
            <a:ext cx="1304816" cy="120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63042" y="3906267"/>
            <a:ext cx="1362136" cy="126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28902" y="3957441"/>
            <a:ext cx="1304816" cy="120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88391" y="3944841"/>
            <a:ext cx="1332054" cy="123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73271" y="3933246"/>
            <a:ext cx="1332050" cy="123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55241" y="3957455"/>
            <a:ext cx="1304816" cy="12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437469" y="4000303"/>
            <a:ext cx="1212217" cy="112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9466" y="4000329"/>
            <a:ext cx="1212217" cy="112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490855" y="1651556"/>
            <a:ext cx="1481357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00350" y="1761258"/>
            <a:ext cx="1481357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291547" y="512508"/>
            <a:ext cx="1332072" cy="123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228900" y="534938"/>
            <a:ext cx="1304816" cy="120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97552" y="586863"/>
            <a:ext cx="1227938" cy="113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68834" y="1465343"/>
            <a:ext cx="1481357" cy="137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01020" y="398455"/>
            <a:ext cx="1481357" cy="137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66963" y="2711489"/>
            <a:ext cx="1332043" cy="1233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555581" y="212625"/>
            <a:ext cx="3171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fr" sz="1700">
                <a:latin typeface="Roboto Condensed"/>
                <a:ea typeface="Roboto Condensed"/>
                <a:cs typeface="Roboto Condensed"/>
                <a:sym typeface="Roboto Condensed"/>
              </a:rPr>
              <a:t>Les pictogrammes</a:t>
            </a:r>
            <a:endParaRPr sz="1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remerciement">
  <p:cSld name="CUSTOM_16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2" name="Google Shape;272;p41"/>
          <p:cNvSpPr txBox="1"/>
          <p:nvPr>
            <p:ph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2">
            <a:alphaModFix/>
          </a:blip>
          <a:srcRect b="32736" l="34190" r="34401" t="32618"/>
          <a:stretch/>
        </p:blipFill>
        <p:spPr>
          <a:xfrm>
            <a:off x="4778789" y="555567"/>
            <a:ext cx="3655657" cy="4032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555581" y="830925"/>
            <a:ext cx="32556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4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MERCI À TOUTES ET TOUS</a:t>
            </a:r>
            <a:endParaRPr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bellisation - Fin de présentation">
  <p:cSld name="CUSTOM_1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0" name="Google Shape;280;p42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555581" y="512663"/>
            <a:ext cx="52560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fr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Simplon est une entreprise labellisée par - </a:t>
            </a:r>
            <a:br>
              <a:rPr b="1" lang="fr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fr" sz="2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Lucie 26000 et Datadock</a:t>
            </a:r>
            <a:endParaRPr sz="11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5581" y="1460798"/>
            <a:ext cx="1399514" cy="246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852" y="1940014"/>
            <a:ext cx="1399513" cy="150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nière page">
  <p:cSld name="CUSTOM_1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555575" y="4492171"/>
            <a:ext cx="2490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38 — Phileo — Brand Guidelines 2020</a:t>
            </a:r>
            <a:endParaRPr b="1"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270000" y="283500"/>
            <a:ext cx="8596200" cy="4582200"/>
          </a:xfrm>
          <a:prstGeom prst="rect">
            <a:avLst/>
          </a:prstGeom>
          <a:solidFill>
            <a:srgbClr val="CE0033"/>
          </a:solidFill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537131" y="523199"/>
            <a:ext cx="40407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fr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Contact</a:t>
            </a:r>
            <a:endParaRPr b="1" sz="1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fr" sz="1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Suivez-nous sur les réseaux sociaux  </a:t>
            </a:r>
            <a:endParaRPr b="1" sz="14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8" name="Google Shape;2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575" y="3630425"/>
            <a:ext cx="2802599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9" y="1350213"/>
            <a:ext cx="403092" cy="4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80" y="1350213"/>
            <a:ext cx="403428" cy="4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704" y="1350213"/>
            <a:ext cx="403428" cy="4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475" y="1350213"/>
            <a:ext cx="403092" cy="4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1427" y="1350213"/>
            <a:ext cx="403428" cy="4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537125" y="1922463"/>
            <a:ext cx="1914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fr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www.simplon.co</a:t>
            </a:r>
            <a:endParaRPr sz="14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5" name="Google Shape;295;p43"/>
          <p:cNvSpPr txBox="1"/>
          <p:nvPr>
            <p:ph type="title"/>
          </p:nvPr>
        </p:nvSpPr>
        <p:spPr>
          <a:xfrm>
            <a:off x="476705" y="774633"/>
            <a:ext cx="43374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exte classique avec énumération 1">
  <p:cSld name="CUSTOM_14_3_3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152400" y="544275"/>
            <a:ext cx="1920300" cy="274200"/>
          </a:xfrm>
          <a:prstGeom prst="mathMinus">
            <a:avLst>
              <a:gd fmla="val 23520" name="adj1"/>
            </a:avLst>
          </a:prstGeom>
          <a:solidFill>
            <a:srgbClr val="CE0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  <p:sp>
        <p:nvSpPr>
          <p:cNvPr id="303" name="Google Shape;303;p45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CE00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265444" y="4739358"/>
            <a:ext cx="330000" cy="181200"/>
          </a:xfrm>
          <a:prstGeom prst="rect">
            <a:avLst/>
          </a:prstGeom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buNone/>
              <a:defRPr b="1" sz="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555581" y="4739358"/>
            <a:ext cx="615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Simplon •</a:t>
            </a:r>
            <a:endParaRPr b="1"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" name="Google Shape;306;p45"/>
          <p:cNvSpPr txBox="1"/>
          <p:nvPr>
            <p:ph idx="3" type="title"/>
          </p:nvPr>
        </p:nvSpPr>
        <p:spPr>
          <a:xfrm>
            <a:off x="362630" y="943256"/>
            <a:ext cx="8303100" cy="3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25" lIns="83825" spcFirstLastPara="1" rIns="83825" wrap="square" tIns="83825">
            <a:noAutofit/>
          </a:bodyPr>
          <a:lstStyle>
            <a:lvl1pPr lvl="0" rtl="0" algn="r">
              <a:buNone/>
              <a:defRPr sz="1200">
                <a:solidFill>
                  <a:schemeClr val="tx1"/>
                </a:solidFill>
              </a:defRPr>
            </a:lvl1pPr>
            <a:lvl2pPr lvl="1" rtl="0" algn="r">
              <a:buNone/>
              <a:defRPr sz="1200">
                <a:solidFill>
                  <a:schemeClr val="tx1"/>
                </a:solidFill>
              </a:defRPr>
            </a:lvl2pPr>
            <a:lvl3pPr lvl="2" rtl="0" algn="r">
              <a:buNone/>
              <a:defRPr sz="1200">
                <a:solidFill>
                  <a:schemeClr val="tx1"/>
                </a:solidFill>
              </a:defRPr>
            </a:lvl3pPr>
            <a:lvl4pPr lvl="3" rtl="0" algn="r">
              <a:buNone/>
              <a:defRPr sz="1200">
                <a:solidFill>
                  <a:schemeClr val="tx1"/>
                </a:solidFill>
              </a:defRPr>
            </a:lvl4pPr>
            <a:lvl5pPr lvl="4" rtl="0" algn="r">
              <a:buNone/>
              <a:defRPr sz="1200">
                <a:solidFill>
                  <a:schemeClr val="tx1"/>
                </a:solidFill>
              </a:defRPr>
            </a:lvl5pPr>
            <a:lvl6pPr lvl="5" rtl="0" algn="r">
              <a:buNone/>
              <a:defRPr sz="1200">
                <a:solidFill>
                  <a:schemeClr val="tx1"/>
                </a:solidFill>
              </a:defRPr>
            </a:lvl6pPr>
            <a:lvl7pPr lvl="6" rtl="0" algn="r">
              <a:buNone/>
              <a:defRPr sz="1200">
                <a:solidFill>
                  <a:schemeClr val="tx1"/>
                </a:solidFill>
              </a:defRPr>
            </a:lvl7pPr>
            <a:lvl8pPr lvl="7" rtl="0" algn="r">
              <a:buNone/>
              <a:defRPr sz="1200">
                <a:solidFill>
                  <a:schemeClr val="tx1"/>
                </a:solidFill>
              </a:defRPr>
            </a:lvl8pPr>
            <a:lvl9pPr lvl="8" rtl="0" algn="r">
              <a:buNone/>
              <a:defRPr sz="12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OFFRE TECHNIQUE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TEAM D Cie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200" y="2797175"/>
            <a:ext cx="26955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I - LES OPERATIONS A REALISER 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cadre de cette étude, les tâches suivantes devront être exécutées.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Une démarche méthodologique en trois phases est préconisée pour atteindre les objectifs de la mission.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Elle peut être schématisée comme suit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1 – la revue et l’analyse des bases de données fournies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2 – les enquêtes sur la concurrence, étude de marché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3 </a:t>
            </a:r>
            <a:r>
              <a:rPr lang="fr"/>
              <a:t>– le plan de travail de mise en oeuvre de la mission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1 – Revue et analyse des bases de données fournies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600">
                <a:solidFill>
                  <a:schemeClr val="dk1"/>
                </a:solidFill>
              </a:rPr>
              <a:t>Analyse de la dataset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Traiter les variables de la BDD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7" y="2082602"/>
            <a:ext cx="4204100" cy="248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125" y="1982400"/>
            <a:ext cx="4725600" cy="30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Films notés “5 étoiles” le plus souvent :</a:t>
            </a:r>
            <a:endParaRPr sz="2600"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311700" y="1382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1 - The Shawshank Redemption (Les Evadés) : 153 fois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2 - Pulp Fiction : 123 fois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3 - Forrest Gump : 116 fois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4 - Matrix : 109 fois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5 - Stars Wars IV : 104 fois</a:t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850" y="1542650"/>
            <a:ext cx="2143100" cy="30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22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2"/>
                </a:solidFill>
              </a:rPr>
              <a:t>2 – Enquête sur la concurrence, étude de marché</a:t>
            </a:r>
            <a:endParaRPr sz="2300"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311700" y="724225"/>
            <a:ext cx="85206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1"/>
                </a:solidFill>
              </a:rPr>
              <a:t>Le marché français de la VOD : dynamiques et acteurs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38" y="1632319"/>
            <a:ext cx="4571325" cy="27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287325"/>
            <a:ext cx="85206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Les plateformes de VOD cinéphiliques</a:t>
            </a:r>
            <a:endParaRPr sz="1900"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00" y="760874"/>
            <a:ext cx="6543624" cy="4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2"/>
                </a:solidFill>
              </a:rPr>
              <a:t>2 – les enquêtes sur la concurrence, étude de marché</a:t>
            </a:r>
            <a:endParaRPr b="1"/>
          </a:p>
        </p:txBody>
      </p:sp>
      <p:sp>
        <p:nvSpPr>
          <p:cNvPr id="352" name="Google Shape;35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/>
              <a:t>La construction de l’offre de VOD cinéphilique : entre standardisation et différenciation :</a:t>
            </a:r>
            <a:endParaRPr b="1" sz="17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/>
              <a:t>	</a:t>
            </a:r>
            <a:r>
              <a:rPr b="1" lang="fr" sz="1400"/>
              <a:t>Une logique de différenciation</a:t>
            </a:r>
            <a:endParaRPr b="1" sz="1400"/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 sz="1400"/>
              <a:t>Eléments à tenir en compte pour choisir les films/séries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/>
              <a:t>Propositions d’éléments/types d’éléments à ajouter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2"/>
                </a:solidFill>
              </a:rPr>
              <a:t>3 – le plan de travail de mise en oeuvre de la mission</a:t>
            </a:r>
            <a:endParaRPr b="1"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Phase 1</a:t>
            </a:r>
            <a:r>
              <a:rPr lang="fr"/>
              <a:t> : Préparation du processus d’élaboration de la note de cadrage un (01) jour :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Offre Technique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Validation des critères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Phase 2 </a:t>
            </a:r>
            <a:r>
              <a:rPr lang="fr"/>
              <a:t>: Revue documentaire approfondie, collecte et traitement des données, trois (03) jours :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Harmoniser et rendre exploitables les bases de données fournies.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données en vue du projet Floupics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362630" y="95245"/>
            <a:ext cx="8562300" cy="5322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Grille de validation</a:t>
            </a:r>
            <a:endParaRPr/>
          </a:p>
        </p:txBody>
      </p:sp>
      <p:sp>
        <p:nvSpPr>
          <p:cNvPr id="364" name="Google Shape;364;p54"/>
          <p:cNvSpPr txBox="1"/>
          <p:nvPr>
            <p:ph idx="2" type="title"/>
          </p:nvPr>
        </p:nvSpPr>
        <p:spPr>
          <a:xfrm>
            <a:off x="1087313" y="4739358"/>
            <a:ext cx="2577600" cy="181200"/>
          </a:xfrm>
          <a:prstGeom prst="rect">
            <a:avLst/>
          </a:prstGeom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4"/>
          <p:cNvSpPr txBox="1"/>
          <p:nvPr>
            <p:ph idx="3" type="title"/>
          </p:nvPr>
        </p:nvSpPr>
        <p:spPr>
          <a:xfrm>
            <a:off x="362630" y="943256"/>
            <a:ext cx="8303100" cy="3694500"/>
          </a:xfrm>
          <a:prstGeom prst="rect">
            <a:avLst/>
          </a:prstGeom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Oui / 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Bonus: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Donner votre avis sur Brief Movies 0 (contenu, rédaction, mise en oeuvre, etc)</a:t>
            </a:r>
            <a:endParaRPr/>
          </a:p>
        </p:txBody>
      </p:sp>
      <p:graphicFrame>
        <p:nvGraphicFramePr>
          <p:cNvPr id="366" name="Google Shape;366;p5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{F7697AF6-E086-4211-B9D1-3AB0829ACB0E}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Groupe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Répond attente client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Méthodo. détaillée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Livrables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précisés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Délais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précisés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700"/>
                        <a:t>Présentation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Longueur doc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A l’heure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Autre rq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900"/>
                        <a:t>Avis validation finale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